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62" r:id="rId3"/>
    <p:sldId id="263" r:id="rId4"/>
    <p:sldId id="265" r:id="rId5"/>
  </p:sldIdLst>
  <p:sldSz cx="12192000" cy="6858000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F1E69B-D220-41C8-8A9E-D2B90F0CB7EE}" v="10" dt="2022-10-09T06:19:31.5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8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8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0091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nl-N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318093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3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3:notes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nl-N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7417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400"/>
              <a:buFont typeface="Calibri"/>
              <a:buNone/>
              <a:defRPr sz="60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verticale tekst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 txBox="1">
            <a:spLocks noGrp="1"/>
          </p:cNvSpPr>
          <p:nvPr>
            <p:ph type="title"/>
          </p:nvPr>
        </p:nvSpPr>
        <p:spPr>
          <a:xfrm>
            <a:off x="838200" y="1554493"/>
            <a:ext cx="10515600" cy="523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400"/>
              <a:buFont typeface="Calibri"/>
              <a:buNone/>
              <a:defRPr sz="28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body" idx="1"/>
          </p:nvPr>
        </p:nvSpPr>
        <p:spPr>
          <a:xfrm rot="5400000">
            <a:off x="4131693" y="-1045145"/>
            <a:ext cx="3928615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e titel en tekst" type="vertTitleAndTx">
  <p:cSld name="VERTICAL_TITLE_AND_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400"/>
              <a:buFont typeface="Calibri"/>
              <a:buNone/>
              <a:defRPr sz="28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object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/>
          <p:nvPr/>
        </p:nvSpPr>
        <p:spPr>
          <a:xfrm>
            <a:off x="1524000" y="6192688"/>
            <a:ext cx="9144000" cy="332656"/>
          </a:xfrm>
          <a:prstGeom prst="rect">
            <a:avLst/>
          </a:prstGeom>
          <a:solidFill>
            <a:srgbClr val="50218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3"/>
          <p:cNvSpPr/>
          <p:nvPr/>
        </p:nvSpPr>
        <p:spPr>
          <a:xfrm>
            <a:off x="1524000" y="6525344"/>
            <a:ext cx="9144000" cy="332656"/>
          </a:xfrm>
          <a:prstGeom prst="rect">
            <a:avLst/>
          </a:prstGeom>
          <a:solidFill>
            <a:srgbClr val="F391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9100"/>
              </a:buClr>
              <a:buSzPts val="1800"/>
              <a:buFont typeface="Calibri"/>
              <a:buNone/>
            </a:pPr>
            <a:r>
              <a:rPr lang="nl-NL" sz="1800" b="0" i="0" u="none" strike="noStrike" cap="none">
                <a:solidFill>
                  <a:srgbClr val="F39100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title"/>
          </p:nvPr>
        </p:nvSpPr>
        <p:spPr>
          <a:xfrm>
            <a:off x="2075337" y="1442354"/>
            <a:ext cx="7515113" cy="625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400"/>
              <a:buFont typeface="Calibri"/>
              <a:buNone/>
              <a:defRPr sz="28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body" idx="1"/>
          </p:nvPr>
        </p:nvSpPr>
        <p:spPr>
          <a:xfrm>
            <a:off x="838200" y="2174006"/>
            <a:ext cx="10515600" cy="3909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sz="12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pic>
        <p:nvPicPr>
          <p:cNvPr id="32" name="Google Shape;32;p3" descr="G:\16101-Personeel WM overall\PR &amp; Communicatie 2\Dinesh\PPP Huisstijl\Hyperion Lyceum\Logo-Hyperion-JPG\Logo_RGB_1reg_Hyperion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349949" y="2044"/>
            <a:ext cx="5492103" cy="1554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leen titel" type="titleOnly">
  <p:cSld name="TITLE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838200" y="1554493"/>
            <a:ext cx="10515600" cy="523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400"/>
              <a:buFont typeface="Calibri"/>
              <a:buNone/>
              <a:defRPr sz="28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ekop" type="secHead">
  <p:cSld name="SECTION_HEAD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400"/>
              <a:buFont typeface="Calibri"/>
              <a:buNone/>
              <a:defRPr sz="60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van twee" type="twoObj">
  <p:cSld name="TWO_OBJECT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838200" y="1554493"/>
            <a:ext cx="10515600" cy="523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400"/>
              <a:buFont typeface="Calibri"/>
              <a:buNone/>
              <a:defRPr sz="28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elijking" type="twoTxTwoObj">
  <p:cSld name="TWO_OBJECTS_WITH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400"/>
              <a:buFont typeface="Calibri"/>
              <a:buNone/>
              <a:defRPr sz="28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g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met bijschrift" type="objTx">
  <p:cSld name="OBJECT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400"/>
              <a:buFont typeface="Calibri"/>
              <a:buNone/>
              <a:defRPr sz="32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met bijschrift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400"/>
              <a:buFont typeface="Calibri"/>
              <a:buNone/>
              <a:defRPr sz="32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3" name="Google Shape;7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1524000" y="6192688"/>
            <a:ext cx="9144000" cy="332656"/>
          </a:xfrm>
          <a:prstGeom prst="rect">
            <a:avLst/>
          </a:prstGeom>
          <a:solidFill>
            <a:srgbClr val="50218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1524000" y="6525344"/>
            <a:ext cx="9144000" cy="332656"/>
          </a:xfrm>
          <a:prstGeom prst="rect">
            <a:avLst/>
          </a:prstGeom>
          <a:solidFill>
            <a:srgbClr val="F391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9100"/>
              </a:buClr>
              <a:buSzPts val="1800"/>
              <a:buFont typeface="Calibri"/>
              <a:buNone/>
            </a:pPr>
            <a:r>
              <a:rPr lang="nl-NL" sz="1800" b="0" i="0" u="none" strike="noStrike" cap="none">
                <a:solidFill>
                  <a:srgbClr val="F39100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title"/>
          </p:nvPr>
        </p:nvSpPr>
        <p:spPr>
          <a:xfrm>
            <a:off x="838200" y="1554493"/>
            <a:ext cx="10515600" cy="523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400"/>
              <a:buFont typeface="Calibri"/>
              <a:buNone/>
              <a:defRPr sz="28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body" idx="1"/>
          </p:nvPr>
        </p:nvSpPr>
        <p:spPr>
          <a:xfrm>
            <a:off x="838200" y="2248347"/>
            <a:ext cx="10515600" cy="3928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Calibri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pic>
        <p:nvPicPr>
          <p:cNvPr id="17" name="Google Shape;17;p1" descr="G:\16101-Personeel WM overall\PR &amp; Communicatie 2\Dinesh\PPP Huisstijl\Hyperion Lyceum\Logo-Hyperion-JPG\Logo_RGB_1reg_Hyperion.jp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349949" y="2044"/>
            <a:ext cx="5492103" cy="15547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 txBox="1">
            <a:spLocks noGrp="1"/>
          </p:cNvSpPr>
          <p:nvPr>
            <p:ph type="ctrTitle"/>
          </p:nvPr>
        </p:nvSpPr>
        <p:spPr>
          <a:xfrm>
            <a:off x="2246525" y="2511249"/>
            <a:ext cx="7898100" cy="15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400"/>
              <a:buFont typeface="Calibri"/>
              <a:buNone/>
            </a:pPr>
            <a:r>
              <a:rPr lang="nl-NL" sz="4400" dirty="0"/>
              <a:t>Keuze uren </a:t>
            </a:r>
            <a:br>
              <a:rPr lang="nl-NL" sz="4400" dirty="0"/>
            </a:br>
            <a:r>
              <a:rPr lang="nl-NL" sz="3200" dirty="0"/>
              <a:t>Afspraken</a:t>
            </a:r>
            <a:endParaRPr sz="3200" dirty="0"/>
          </a:p>
        </p:txBody>
      </p:sp>
      <p:sp>
        <p:nvSpPr>
          <p:cNvPr id="96" name="Google Shape;96;p13"/>
          <p:cNvSpPr txBox="1">
            <a:spLocks noGrp="1"/>
          </p:cNvSpPr>
          <p:nvPr>
            <p:ph type="subTitle" idx="1"/>
          </p:nvPr>
        </p:nvSpPr>
        <p:spPr>
          <a:xfrm>
            <a:off x="2895600" y="4792320"/>
            <a:ext cx="6400800" cy="9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Arial"/>
              <a:buNone/>
            </a:pPr>
            <a:endParaRPr lang="nl-NL" dirty="0"/>
          </a:p>
        </p:txBody>
      </p:sp>
      <p:sp>
        <p:nvSpPr>
          <p:cNvPr id="97" name="Google Shape;97;p13"/>
          <p:cNvSpPr/>
          <p:nvPr/>
        </p:nvSpPr>
        <p:spPr>
          <a:xfrm>
            <a:off x="1524000" y="6525344"/>
            <a:ext cx="9144000" cy="332656"/>
          </a:xfrm>
          <a:prstGeom prst="rect">
            <a:avLst/>
          </a:prstGeom>
          <a:solidFill>
            <a:srgbClr val="F391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/>
          <p:nvPr/>
        </p:nvSpPr>
        <p:spPr>
          <a:xfrm>
            <a:off x="1524000" y="6192688"/>
            <a:ext cx="9144000" cy="332656"/>
          </a:xfrm>
          <a:prstGeom prst="rect">
            <a:avLst/>
          </a:prstGeom>
          <a:solidFill>
            <a:srgbClr val="50218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9" name="Google Shape;99;p13" descr="G:\16101-Personeel WM overall\PR &amp; Communicatie 2\Dinesh\PPP Huisstijl\Hyperion Lyceum\Logo-Hyperion-JPG\Logo_RGB_1reg_Hyperion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02574" y="0"/>
            <a:ext cx="8386853" cy="23742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EF0A43-39D1-40B6-90F8-5EC042F47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Basisafspraken keuze uren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A605EF3-CC74-4D9B-8C9F-0B60A8D0B5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="0" i="0" dirty="0">
                <a:effectLst/>
                <a:latin typeface="Calibri" panose="020F0502020204030204" pitchFamily="34" charset="0"/>
              </a:rPr>
              <a:t>Je hebt je ingeschreven voor de keuzelessen, vóór donderdag 15:30 uur;</a:t>
            </a:r>
          </a:p>
          <a:p>
            <a:r>
              <a:rPr lang="nl-NL" b="0" i="0" dirty="0">
                <a:effectLst/>
                <a:latin typeface="Calibri" panose="020F0502020204030204" pitchFamily="34" charset="0"/>
              </a:rPr>
              <a:t>Je komt op tijd in de </a:t>
            </a:r>
            <a:r>
              <a:rPr lang="nl-NL" b="0" i="0" dirty="0" err="1">
                <a:effectLst/>
                <a:latin typeface="Calibri" panose="020F0502020204030204" pitchFamily="34" charset="0"/>
              </a:rPr>
              <a:t>keuzeles</a:t>
            </a:r>
            <a:r>
              <a:rPr lang="nl-NL" b="0" i="0" dirty="0">
                <a:effectLst/>
                <a:latin typeface="Calibri" panose="020F0502020204030204" pitchFamily="34" charset="0"/>
              </a:rPr>
              <a:t>;</a:t>
            </a:r>
          </a:p>
          <a:p>
            <a:r>
              <a:rPr lang="nl-NL" b="0" i="0" dirty="0">
                <a:effectLst/>
                <a:latin typeface="Calibri" panose="020F0502020204030204" pitchFamily="34" charset="0"/>
              </a:rPr>
              <a:t>Je hebt je spullen bij je, voor het vak waar je ingeschreven staat;</a:t>
            </a:r>
          </a:p>
          <a:p>
            <a:r>
              <a:rPr lang="nl-NL" b="0" i="0" dirty="0">
                <a:effectLst/>
                <a:latin typeface="Calibri" panose="020F0502020204030204" pitchFamily="34" charset="0"/>
              </a:rPr>
              <a:t>Je wisselt niet van </a:t>
            </a:r>
            <a:r>
              <a:rPr lang="nl-NL" b="0" i="0" dirty="0" err="1">
                <a:effectLst/>
                <a:latin typeface="Calibri" panose="020F0502020204030204" pitchFamily="34" charset="0"/>
              </a:rPr>
              <a:t>keuzeles</a:t>
            </a:r>
            <a:r>
              <a:rPr lang="nl-NL" b="0" i="0" dirty="0">
                <a:effectLst/>
                <a:latin typeface="Calibri" panose="020F0502020204030204" pitchFamily="34" charset="0"/>
              </a:rPr>
              <a:t> / gaat niet naar een andere docent of ander lokaal;</a:t>
            </a:r>
          </a:p>
          <a:p>
            <a:r>
              <a:rPr lang="nl-NL" b="0" i="0" dirty="0">
                <a:effectLst/>
                <a:latin typeface="Calibri" panose="020F0502020204030204" pitchFamily="34" charset="0"/>
              </a:rPr>
              <a:t>Je bent gericht en rustig bezig met schoolwerk;</a:t>
            </a:r>
          </a:p>
          <a:p>
            <a:r>
              <a:rPr lang="nl-NL" b="0" i="0" dirty="0">
                <a:effectLst/>
                <a:latin typeface="Calibri" panose="020F0502020204030204" pitchFamily="34" charset="0"/>
              </a:rPr>
              <a:t>Net als tijdens een </a:t>
            </a:r>
            <a:r>
              <a:rPr lang="nl-NL" b="0" i="0" dirty="0" err="1">
                <a:effectLst/>
                <a:latin typeface="Calibri" panose="020F0502020204030204" pitchFamily="34" charset="0"/>
              </a:rPr>
              <a:t>kernles</a:t>
            </a:r>
            <a:r>
              <a:rPr lang="nl-NL" b="0" i="0" dirty="0">
                <a:effectLst/>
                <a:latin typeface="Calibri" panose="020F0502020204030204" pitchFamily="34" charset="0"/>
              </a:rPr>
              <a:t> niet eten/drinken in de </a:t>
            </a:r>
            <a:r>
              <a:rPr lang="nl-NL" b="0" i="0" dirty="0" err="1">
                <a:effectLst/>
                <a:latin typeface="Calibri" panose="020F0502020204030204" pitchFamily="34" charset="0"/>
              </a:rPr>
              <a:t>keuzeles</a:t>
            </a:r>
            <a:r>
              <a:rPr lang="nl-NL" b="0" i="0" dirty="0">
                <a:effectLst/>
                <a:latin typeface="Calibri" panose="020F0502020204030204" pitchFamily="34" charset="0"/>
              </a:rPr>
              <a:t>;</a:t>
            </a:r>
          </a:p>
          <a:p>
            <a:r>
              <a:rPr lang="nl-NL" b="0" i="0" dirty="0">
                <a:effectLst/>
                <a:latin typeface="Calibri" panose="020F0502020204030204" pitchFamily="34" charset="0"/>
              </a:rPr>
              <a:t>Net als tijdens een </a:t>
            </a:r>
            <a:r>
              <a:rPr lang="nl-NL" b="0" i="0" dirty="0" err="1">
                <a:effectLst/>
                <a:latin typeface="Calibri" panose="020F0502020204030204" pitchFamily="34" charset="0"/>
              </a:rPr>
              <a:t>kernles</a:t>
            </a:r>
            <a:r>
              <a:rPr lang="nl-NL" b="0" i="0" dirty="0">
                <a:effectLst/>
                <a:latin typeface="Calibri" panose="020F0502020204030204" pitchFamily="34" charset="0"/>
              </a:rPr>
              <a:t> geen telefoon in de </a:t>
            </a:r>
            <a:r>
              <a:rPr lang="nl-NL" b="0" i="0" dirty="0" err="1">
                <a:effectLst/>
                <a:latin typeface="Calibri" panose="020F0502020204030204" pitchFamily="34" charset="0"/>
              </a:rPr>
              <a:t>keuzeles</a:t>
            </a:r>
            <a:r>
              <a:rPr lang="nl-NL" b="0" i="0" dirty="0">
                <a:effectLst/>
                <a:latin typeface="Calibri" panose="020F0502020204030204" pitchFamily="34" charset="0"/>
              </a:rPr>
              <a:t>;</a:t>
            </a:r>
          </a:p>
          <a:p>
            <a:r>
              <a:rPr lang="nl-NL" b="0" i="0" dirty="0">
                <a:effectLst/>
                <a:latin typeface="Calibri" panose="020F0502020204030204" pitchFamily="34" charset="0"/>
              </a:rPr>
              <a:t>De docent bepaalt of je wel/niet aan een ander vak mag werken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6851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EDC01D-83E6-4361-8043-37F391FC0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106" y="1442354"/>
            <a:ext cx="9973559" cy="625681"/>
          </a:xfrm>
        </p:spPr>
        <p:txBody>
          <a:bodyPr/>
          <a:lstStyle/>
          <a:p>
            <a:r>
              <a:rPr lang="nl-NL" dirty="0"/>
              <a:t>Aantal in te schrijven keuze uren per </a:t>
            </a:r>
            <a:r>
              <a:rPr lang="nl-NL" dirty="0" err="1"/>
              <a:t>jaarlaag</a:t>
            </a:r>
            <a:r>
              <a:rPr lang="nl-NL" dirty="0"/>
              <a:t> bij een normale week 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EA46FE9-62A2-4556-9DB0-EF369FE6DF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08542" indent="-308542" algn="l">
              <a:buFont typeface="Arial" panose="020B0604020202020204" pitchFamily="34" charset="0"/>
              <a:buChar char="•"/>
            </a:pPr>
            <a:r>
              <a:rPr lang="nl-NL" altLang="nl-NL" dirty="0">
                <a:latin typeface="Calibri" panose="020F0502020204030204" pitchFamily="34" charset="0"/>
                <a:ea typeface="MS PGothic"/>
                <a:cs typeface="Calibri" panose="020F0502020204030204" pitchFamily="34" charset="0"/>
              </a:rPr>
              <a:t>Onderbouw</a:t>
            </a:r>
          </a:p>
          <a:p>
            <a:pPr marL="651442" lvl="2" indent="-308542">
              <a:buFont typeface="Arial" panose="020B0604020202020204" pitchFamily="34" charset="0"/>
              <a:buChar char="•"/>
            </a:pPr>
            <a:r>
              <a:rPr lang="nl-NL" altLang="nl-NL" sz="2000" dirty="0">
                <a:latin typeface="Calibri" panose="020F0502020204030204" pitchFamily="34" charset="0"/>
                <a:ea typeface="MS PGothic"/>
                <a:cs typeface="Calibri" panose="020F0502020204030204" pitchFamily="34" charset="0"/>
              </a:rPr>
              <a:t>Leerjaar 1: 6 keuzelessen per week</a:t>
            </a:r>
          </a:p>
          <a:p>
            <a:pPr marL="651442" lvl="2" indent="-308542">
              <a:buFont typeface="Arial" panose="020B0604020202020204" pitchFamily="34" charset="0"/>
              <a:buChar char="•"/>
            </a:pPr>
            <a:r>
              <a:rPr lang="nl-NL" altLang="nl-NL" sz="2000" dirty="0">
                <a:latin typeface="Calibri" panose="020F0502020204030204" pitchFamily="34" charset="0"/>
                <a:ea typeface="MS PGothic"/>
                <a:cs typeface="Calibri" panose="020F0502020204030204" pitchFamily="34" charset="0"/>
              </a:rPr>
              <a:t>Leerjaar 2: 9 keuzelessen per week </a:t>
            </a:r>
          </a:p>
          <a:p>
            <a:pPr marL="651442" lvl="2" indent="-308542">
              <a:buFont typeface="Arial" panose="020B0604020202020204" pitchFamily="34" charset="0"/>
              <a:buChar char="•"/>
            </a:pPr>
            <a:r>
              <a:rPr lang="nl-NL" altLang="nl-NL" sz="2000" dirty="0">
                <a:latin typeface="Calibri" panose="020F0502020204030204" pitchFamily="34" charset="0"/>
                <a:ea typeface="MS PGothic"/>
                <a:cs typeface="Calibri" panose="020F0502020204030204" pitchFamily="34" charset="0"/>
              </a:rPr>
              <a:t>Leerjaar 3: 9 keuzelessen per week</a:t>
            </a:r>
            <a:endParaRPr lang="nl-NL" altLang="nl-NL" dirty="0">
              <a:latin typeface="Calibri" panose="020F0502020204030204" pitchFamily="34" charset="0"/>
              <a:ea typeface="MS PGothic"/>
              <a:cs typeface="Calibri" panose="020F0502020204030204" pitchFamily="34" charset="0"/>
            </a:endParaRPr>
          </a:p>
          <a:p>
            <a:pPr marL="308542" indent="-308542" algn="l">
              <a:buFont typeface="Arial" panose="020B0604020202020204" pitchFamily="34" charset="0"/>
              <a:buChar char="•"/>
            </a:pPr>
            <a:r>
              <a:rPr lang="nl-NL" altLang="nl-NL" dirty="0">
                <a:latin typeface="Calibri" panose="020F0502020204030204" pitchFamily="34" charset="0"/>
                <a:ea typeface="MS PGothic"/>
                <a:cs typeface="Calibri" panose="020F0502020204030204" pitchFamily="34" charset="0"/>
              </a:rPr>
              <a:t>Bovenbouw 	</a:t>
            </a:r>
          </a:p>
          <a:p>
            <a:pPr marL="651442" lvl="2" indent="-308542">
              <a:buFont typeface="Arial" panose="020B0604020202020204" pitchFamily="34" charset="0"/>
              <a:buChar char="•"/>
            </a:pPr>
            <a:r>
              <a:rPr lang="nl-NL" altLang="nl-NL" sz="2000" dirty="0">
                <a:latin typeface="Calibri" panose="020F0502020204030204" pitchFamily="34" charset="0"/>
                <a:ea typeface="MS PGothic"/>
                <a:cs typeface="Calibri" panose="020F0502020204030204" pitchFamily="34" charset="0"/>
              </a:rPr>
              <a:t>Leerjaar 4: minimaal 10 keuzelessen per week</a:t>
            </a:r>
          </a:p>
          <a:p>
            <a:pPr marL="651442" lvl="2" indent="-308542">
              <a:buFont typeface="Arial" panose="020B0604020202020204" pitchFamily="34" charset="0"/>
              <a:buChar char="•"/>
            </a:pPr>
            <a:r>
              <a:rPr lang="nl-NL" altLang="nl-NL" sz="2000" dirty="0">
                <a:latin typeface="Calibri" panose="020F0502020204030204" pitchFamily="34" charset="0"/>
                <a:ea typeface="MS PGothic"/>
                <a:cs typeface="Calibri" panose="020F0502020204030204" pitchFamily="34" charset="0"/>
              </a:rPr>
              <a:t>Leerjaar 5: minimaal 10 keuzelessen per week</a:t>
            </a:r>
          </a:p>
          <a:p>
            <a:pPr marL="651442" lvl="2" indent="-308542">
              <a:buFont typeface="Arial" panose="020B0604020202020204" pitchFamily="34" charset="0"/>
              <a:buChar char="•"/>
            </a:pPr>
            <a:r>
              <a:rPr lang="nl-NL" altLang="nl-NL" sz="2000" dirty="0">
                <a:latin typeface="Calibri" panose="020F0502020204030204" pitchFamily="34" charset="0"/>
                <a:ea typeface="MS PGothic"/>
                <a:cs typeface="Calibri" panose="020F0502020204030204" pitchFamily="34" charset="0"/>
              </a:rPr>
              <a:t>Leerjaar 6: minimaal 9 keuzelessen per week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975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A55CD0-FC34-41BF-9F59-82B6F5A74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9032" y="1140696"/>
            <a:ext cx="7515113" cy="625681"/>
          </a:xfrm>
        </p:spPr>
        <p:txBody>
          <a:bodyPr/>
          <a:lstStyle/>
          <a:p>
            <a:r>
              <a:rPr lang="nl-NL" dirty="0"/>
              <a:t>Aanvullende regels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0790E2A-165D-4E88-9BA3-D183B287C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2425" y="1474278"/>
            <a:ext cx="10897385" cy="3909443"/>
          </a:xfrm>
        </p:spPr>
        <p:txBody>
          <a:bodyPr/>
          <a:lstStyle/>
          <a:p>
            <a:r>
              <a:rPr lang="nl-NL" dirty="0"/>
              <a:t>Onderbouw</a:t>
            </a:r>
          </a:p>
          <a:p>
            <a:pPr lvl="1"/>
            <a:r>
              <a:rPr lang="nl-NL" dirty="0"/>
              <a:t>De keuze uren staan op een vast moment in het rooster</a:t>
            </a:r>
          </a:p>
          <a:p>
            <a:pPr lvl="1"/>
            <a:r>
              <a:rPr lang="nl-NL" dirty="0"/>
              <a:t>Altijd alle mogelijke keuze uren inschrijven</a:t>
            </a:r>
          </a:p>
          <a:p>
            <a:r>
              <a:rPr lang="nl-NL" dirty="0"/>
              <a:t>Bovenbouw</a:t>
            </a:r>
          </a:p>
          <a:p>
            <a:pPr lvl="1"/>
            <a:r>
              <a:rPr lang="nl-NL" dirty="0"/>
              <a:t>Voor ieder dagdeel (4 lesuren) dat er iets anders is geroosterd -  denk aan een studiedag – mag voor die week 1 keuze uur minder ingeschreven worden</a:t>
            </a:r>
          </a:p>
          <a:p>
            <a:pPr lvl="1"/>
            <a:r>
              <a:rPr lang="nl-NL" dirty="0"/>
              <a:t>Maximaal </a:t>
            </a:r>
            <a:r>
              <a:rPr lang="nl-NL" dirty="0" err="1"/>
              <a:t>éénderde</a:t>
            </a:r>
            <a:r>
              <a:rPr lang="nl-NL" dirty="0"/>
              <a:t> van je ingeschreven uren mag een zelfstudie uur zijn</a:t>
            </a:r>
          </a:p>
          <a:p>
            <a:r>
              <a:rPr lang="nl-NL" dirty="0"/>
              <a:t>Je mentor mag altijd</a:t>
            </a:r>
          </a:p>
          <a:p>
            <a:pPr lvl="1"/>
            <a:r>
              <a:rPr lang="nl-NL" dirty="0"/>
              <a:t>Aanvullende afspraken met een leerling maken</a:t>
            </a:r>
          </a:p>
          <a:p>
            <a:pPr lvl="1"/>
            <a:r>
              <a:rPr lang="nl-NL" dirty="0"/>
              <a:t>Afwijken van de regels</a:t>
            </a:r>
          </a:p>
          <a:p>
            <a:r>
              <a:rPr lang="nl-NL" dirty="0"/>
              <a:t>Het niet volgen van de regels of afspraken met mentor kan consequenties hebben:</a:t>
            </a:r>
          </a:p>
          <a:p>
            <a:pPr lvl="1"/>
            <a:r>
              <a:rPr lang="nl-NL" dirty="0"/>
              <a:t>Onder begeleiding invullen keuze uren volgende week op donderdag uur 1 (8.15 uur)</a:t>
            </a:r>
          </a:p>
          <a:p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4808750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5489</TotalTime>
  <Words>271</Words>
  <Application>Microsoft Office PowerPoint</Application>
  <PresentationFormat>Breedbeeld</PresentationFormat>
  <Paragraphs>32</Paragraphs>
  <Slides>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Calibri</vt:lpstr>
      <vt:lpstr>Kantoorthema</vt:lpstr>
      <vt:lpstr>Keuze uren  Afspraken</vt:lpstr>
      <vt:lpstr>Basisafspraken keuze uren</vt:lpstr>
      <vt:lpstr>Aantal in te schrijven keuze uren per jaarlaag bij een normale week </vt:lpstr>
      <vt:lpstr>Aanvullende regels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Goniometrische functies Eenheidscirkel en radiaal</dc:title>
  <cp:lastModifiedBy>Annette Bosscher</cp:lastModifiedBy>
  <cp:revision>42</cp:revision>
  <cp:lastPrinted>2018-09-10T19:22:20Z</cp:lastPrinted>
  <dcterms:modified xsi:type="dcterms:W3CDTF">2022-10-21T10:53:25Z</dcterms:modified>
</cp:coreProperties>
</file>